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62" r:id="rId7"/>
    <p:sldId id="264" r:id="rId8"/>
    <p:sldId id="263" r:id="rId9"/>
    <p:sldId id="259" r:id="rId10"/>
    <p:sldId id="265" r:id="rId11"/>
    <p:sldId id="266" r:id="rId12"/>
    <p:sldId id="267" r:id="rId13"/>
    <p:sldId id="260" r:id="rId14"/>
    <p:sldId id="268" r:id="rId15"/>
    <p:sldId id="269" r:id="rId16"/>
    <p:sldId id="270" r:id="rId17"/>
    <p:sldId id="261" r:id="rId18"/>
    <p:sldId id="271" r:id="rId19"/>
    <p:sldId id="272" r:id="rId20"/>
    <p:sldId id="273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>
        <p:scale>
          <a:sx n="47" d="100"/>
          <a:sy n="47" d="100"/>
        </p:scale>
        <p:origin x="101" y="8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06/03/2026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06/03/2026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0664" y="337374"/>
            <a:ext cx="10347418" cy="1257965"/>
          </a:xfrm>
        </p:spPr>
        <p:txBody>
          <a:bodyPr rtlCol="0"/>
          <a:lstStyle/>
          <a:p>
            <a:pPr algn="ctr"/>
            <a:r>
              <a:rPr lang="es-E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Debilidades, </a:t>
            </a:r>
            <a:r>
              <a:rPr lang="es-E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Habilidades, </a:t>
            </a:r>
            <a:r>
              <a:rPr lang="es-E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Aprendido </a:t>
            </a:r>
            <a:r>
              <a:rPr lang="es-E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¡y lo que falta por aprender!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71987" y="1417750"/>
            <a:ext cx="9113949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B3041A-648D-4362-AE8C-BF5EE8BC6C01}"/>
              </a:ext>
            </a:extLst>
          </p:cNvPr>
          <p:cNvSpPr txBox="1"/>
          <p:nvPr/>
        </p:nvSpPr>
        <p:spPr>
          <a:xfrm>
            <a:off x="4190708" y="1892841"/>
            <a:ext cx="78744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66"/>
                </a:solidFill>
              </a:rPr>
              <a:t>Número del GRUPO: 1IC112</a:t>
            </a:r>
            <a:endParaRPr lang="es-P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b="1" dirty="0">
              <a:solidFill>
                <a:srgbClr val="FF0066"/>
              </a:solidFill>
            </a:endParaRPr>
          </a:p>
          <a:p>
            <a:r>
              <a:rPr lang="es-ES" b="1" dirty="0">
                <a:solidFill>
                  <a:schemeClr val="accent3"/>
                </a:solidFill>
              </a:rPr>
              <a:t>Número del Equipo: #5  </a:t>
            </a:r>
          </a:p>
          <a:p>
            <a:endParaRPr lang="es-ES" b="1" dirty="0">
              <a:solidFill>
                <a:srgbClr val="008000"/>
              </a:solidFill>
            </a:endParaRP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Integrantes del equipo:</a:t>
            </a: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 Felipe Santo – 4-836-1303</a:t>
            </a: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 Dylan Barahona – 8-1031-2292</a:t>
            </a: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 Alexandra Charles – 8-829-1929</a:t>
            </a:r>
          </a:p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 Geovani Herrera – 8-1040-885</a:t>
            </a:r>
          </a:p>
          <a:p>
            <a:endParaRPr lang="es-PA" b="1" dirty="0">
              <a:solidFill>
                <a:schemeClr val="accent1"/>
              </a:solidFill>
            </a:endParaRPr>
          </a:p>
          <a:p>
            <a:endParaRPr lang="es-PA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A" b="1" dirty="0">
              <a:solidFill>
                <a:srgbClr val="008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AE740D-F206-4641-A442-33A9FC3BBEB5}"/>
              </a:ext>
            </a:extLst>
          </p:cNvPr>
          <p:cNvSpPr txBox="1"/>
          <p:nvPr/>
        </p:nvSpPr>
        <p:spPr>
          <a:xfrm>
            <a:off x="162180" y="5987310"/>
            <a:ext cx="5419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Profesor (a): Angela Jiménez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202</a:t>
            </a:r>
            <a:r>
              <a:rPr lang="es-US" sz="2400" b="1" dirty="0">
                <a:solidFill>
                  <a:schemeClr val="bg1"/>
                </a:solidFill>
              </a:rPr>
              <a:t>6</a:t>
            </a:r>
            <a:endParaRPr lang="es-P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DFAC7D-9151-42A8-893D-8F2DE587B1E6}"/>
              </a:ext>
            </a:extLst>
          </p:cNvPr>
          <p:cNvSpPr txBox="1"/>
          <p:nvPr/>
        </p:nvSpPr>
        <p:spPr>
          <a:xfrm>
            <a:off x="1100831" y="800471"/>
            <a:ext cx="373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2">
                    <a:lumMod val="50000"/>
                  </a:schemeClr>
                </a:solidFill>
              </a:rPr>
              <a:t>Lo aprendido</a:t>
            </a:r>
            <a:endParaRPr lang="es-P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8BBCD03-2DD7-8271-4564-351EAE8A5898}"/>
              </a:ext>
            </a:extLst>
          </p:cNvPr>
          <p:cNvSpPr txBox="1"/>
          <p:nvPr/>
        </p:nvSpPr>
        <p:spPr>
          <a:xfrm>
            <a:off x="1644576" y="1770771"/>
            <a:ext cx="7874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/>
                </a:solidFill>
              </a:rPr>
              <a:t>Comprendí mejor los procesos históricos que influyeron en la formación de Panamá como nación.</a:t>
            </a:r>
          </a:p>
          <a:p>
            <a:r>
              <a:rPr lang="es-ES" sz="2000" b="1" dirty="0">
                <a:solidFill>
                  <a:schemeClr val="accent6"/>
                </a:solidFill>
              </a:rPr>
              <a:t>Aprendí a analizar hechos históricos desde diferentes perspectivas.</a:t>
            </a:r>
          </a:p>
          <a:p>
            <a:r>
              <a:rPr lang="es-ES" sz="2000" b="1" dirty="0">
                <a:solidFill>
                  <a:schemeClr val="accent6"/>
                </a:solidFill>
              </a:rPr>
              <a:t>Desarrollé habilidades para investigar, seleccionar y utilizar fuentes de información.</a:t>
            </a:r>
          </a:p>
          <a:p>
            <a:r>
              <a:rPr lang="es-ES" sz="2000" b="1" dirty="0">
                <a:solidFill>
                  <a:schemeClr val="accent6"/>
                </a:solidFill>
              </a:rPr>
              <a:t>Comprendí la importancia de los movimientos sociales y políticos en la historia del país.</a:t>
            </a:r>
          </a:p>
          <a:p>
            <a:r>
              <a:rPr lang="es-ES" sz="2000" b="1" dirty="0">
                <a:solidFill>
                  <a:schemeClr val="accent6"/>
                </a:solidFill>
              </a:rPr>
              <a:t>Fortalecí mi capacidad de trabajar colaborativamente en proyectos académicos.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43577E-25E6-0CEC-27EB-C926266A136F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Felipe Santo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E53D6-0B99-8323-BB25-B36750CEF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5DECEE-FE61-4418-DBE6-DA5B98930074}"/>
              </a:ext>
            </a:extLst>
          </p:cNvPr>
          <p:cNvSpPr txBox="1"/>
          <p:nvPr/>
        </p:nvSpPr>
        <p:spPr>
          <a:xfrm>
            <a:off x="1100831" y="800471"/>
            <a:ext cx="373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2">
                    <a:lumMod val="50000"/>
                  </a:schemeClr>
                </a:solidFill>
              </a:rPr>
              <a:t>Lo aprendido</a:t>
            </a:r>
            <a:endParaRPr lang="es-P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60A34A-191B-A083-0231-FF64D7BAFEA3}"/>
              </a:ext>
            </a:extLst>
          </p:cNvPr>
          <p:cNvSpPr txBox="1"/>
          <p:nvPr/>
        </p:nvSpPr>
        <p:spPr>
          <a:xfrm>
            <a:off x="1775204" y="1701119"/>
            <a:ext cx="78744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En este curso siento que entendí mucho mejor cómo la colonización española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influyó en lo que hoy es Panamá, no solo en lo cultural sino también en lo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económico y social. También me llamó bastante la atención la construcción del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Ferrocarril de Panamá, porque me hizo ver que Panamá ya era importante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mucho antes del canal. Y en general, comprendí mejor cómo el país ha estado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conectado al contexto internacional prácticamente desde sus inicios, gracias a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su posición geográfica.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7FAC15-AAEC-6A9F-19DD-CF43B036EAA9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Dylan Barahona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1977B-13E7-AAE0-07B7-AF34B524F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C754F6-219C-DD07-A205-AF821279FEAB}"/>
              </a:ext>
            </a:extLst>
          </p:cNvPr>
          <p:cNvSpPr txBox="1"/>
          <p:nvPr/>
        </p:nvSpPr>
        <p:spPr>
          <a:xfrm>
            <a:off x="1100831" y="800471"/>
            <a:ext cx="373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2">
                    <a:lumMod val="50000"/>
                  </a:schemeClr>
                </a:solidFill>
              </a:rPr>
              <a:t>Lo aprendido</a:t>
            </a:r>
            <a:endParaRPr lang="es-P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576AED-92A0-EED6-8336-C94348A35082}"/>
              </a:ext>
            </a:extLst>
          </p:cNvPr>
          <p:cNvSpPr txBox="1"/>
          <p:nvPr/>
        </p:nvSpPr>
        <p:spPr>
          <a:xfrm>
            <a:off x="2036461" y="2321944"/>
            <a:ext cx="7874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</a:rPr>
              <a:t>Aprendí sobre los principales periodos históricos: la época colonial, la independencia de España, la separación de Colombia y la construcción del Canal.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</a:rPr>
              <a:t>Entendí cómo los procesos políticos y sociales han influido en el desarrollo económico del país.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</a:rPr>
              <a:t>Descubrí que la historia no es solo memorizar datos, sino interpretar y reflexionar sobre ellos.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2E92C9-832B-84E3-881E-537F092F93CA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chemeClr val="bg2">
                    <a:lumMod val="50000"/>
                  </a:schemeClr>
                </a:solidFill>
              </a:rPr>
              <a:t>Alexandra Charles </a:t>
            </a:r>
          </a:p>
        </p:txBody>
      </p:sp>
    </p:spTree>
    <p:extLst>
      <p:ext uri="{BB962C8B-B14F-4D97-AF65-F5344CB8AC3E}">
        <p14:creationId xmlns:p14="http://schemas.microsoft.com/office/powerpoint/2010/main" val="409530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DE04C-17B6-E0D4-A223-65EB96272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B05AD0-3F6C-204E-14B4-92FC8CAE7FCE}"/>
              </a:ext>
            </a:extLst>
          </p:cNvPr>
          <p:cNvSpPr txBox="1"/>
          <p:nvPr/>
        </p:nvSpPr>
        <p:spPr>
          <a:xfrm>
            <a:off x="1100831" y="800471"/>
            <a:ext cx="373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2">
                    <a:lumMod val="50000"/>
                  </a:schemeClr>
                </a:solidFill>
              </a:rPr>
              <a:t>Lo aprendido</a:t>
            </a:r>
            <a:endParaRPr lang="es-P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EBA6A5-3585-1301-B699-5259A889CC9E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Geovani Herrera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B73A6C-7EF9-2AAD-FF3F-AED71238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04" y="1727019"/>
            <a:ext cx="10157460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DFAC7D-9151-42A8-893D-8F2DE587B1E6}"/>
              </a:ext>
            </a:extLst>
          </p:cNvPr>
          <p:cNvSpPr txBox="1"/>
          <p:nvPr/>
        </p:nvSpPr>
        <p:spPr>
          <a:xfrm>
            <a:off x="1214697" y="1219033"/>
            <a:ext cx="717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Lo que falta por aprender</a:t>
            </a:r>
            <a:endParaRPr lang="es-P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6406AD-A23F-E0F3-3B26-F2B33E8FDA9F}"/>
              </a:ext>
            </a:extLst>
          </p:cNvPr>
          <p:cNvSpPr txBox="1"/>
          <p:nvPr/>
        </p:nvSpPr>
        <p:spPr>
          <a:xfrm>
            <a:off x="1214696" y="2355273"/>
            <a:ext cx="93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011559-7178-BC3D-87CF-B3BB8E1C3BEC}"/>
              </a:ext>
            </a:extLst>
          </p:cNvPr>
          <p:cNvSpPr txBox="1"/>
          <p:nvPr/>
        </p:nvSpPr>
        <p:spPr>
          <a:xfrm>
            <a:off x="2281390" y="2355273"/>
            <a:ext cx="7874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</a:rPr>
              <a:t>Profundizar en el análisis crítico de acontecimientos históricos.</a:t>
            </a:r>
          </a:p>
          <a:p>
            <a:r>
              <a:rPr lang="es-ES" sz="2000" b="1" dirty="0">
                <a:solidFill>
                  <a:schemeClr val="accent5"/>
                </a:solidFill>
              </a:rPr>
              <a:t>Mejorar mis habilidades de investigación académica avanzada.</a:t>
            </a:r>
          </a:p>
          <a:p>
            <a:r>
              <a:rPr lang="es-ES" sz="2000" b="1" dirty="0">
                <a:solidFill>
                  <a:schemeClr val="accent5"/>
                </a:solidFill>
              </a:rPr>
              <a:t>Desarrollar mayor confianza y fluidez en presentaciones orales.</a:t>
            </a:r>
          </a:p>
          <a:p>
            <a:r>
              <a:rPr lang="es-ES" sz="2000" b="1" dirty="0">
                <a:solidFill>
                  <a:schemeClr val="accent5"/>
                </a:solidFill>
              </a:rPr>
              <a:t>Aprender a interpretar fuentes históricas de forma más rigurosa.</a:t>
            </a:r>
          </a:p>
          <a:p>
            <a:r>
              <a:rPr lang="es-ES" sz="2000" b="1" dirty="0">
                <a:solidFill>
                  <a:schemeClr val="accent5"/>
                </a:solidFill>
              </a:rPr>
              <a:t>Continuar fortaleciendo mi pensamiento crítico y capacidad de argumentación.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0938DF-7548-6CFD-81C4-D108F5312279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Felipe Santo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960F-272E-E311-B957-1A301545F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8BEC1C-7CF9-2D81-8AE7-C0139EE5014A}"/>
              </a:ext>
            </a:extLst>
          </p:cNvPr>
          <p:cNvSpPr txBox="1"/>
          <p:nvPr/>
        </p:nvSpPr>
        <p:spPr>
          <a:xfrm>
            <a:off x="1214697" y="1219033"/>
            <a:ext cx="717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Lo que falta por aprender</a:t>
            </a:r>
            <a:endParaRPr lang="es-P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D297DC-1A24-0236-3A58-20059589BE4F}"/>
              </a:ext>
            </a:extLst>
          </p:cNvPr>
          <p:cNvSpPr txBox="1"/>
          <p:nvPr/>
        </p:nvSpPr>
        <p:spPr>
          <a:xfrm>
            <a:off x="1214696" y="2355273"/>
            <a:ext cx="93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ED9326-0337-38E5-3CC8-6CF193C13457}"/>
              </a:ext>
            </a:extLst>
          </p:cNvPr>
          <p:cNvSpPr txBox="1"/>
          <p:nvPr/>
        </p:nvSpPr>
        <p:spPr>
          <a:xfrm>
            <a:off x="1955639" y="2218177"/>
            <a:ext cx="78744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B050"/>
                </a:solidFill>
              </a:rPr>
              <a:t>Siento que todavía puedo mejorar en recordar fechas específicas y ordenar </a:t>
            </a:r>
          </a:p>
          <a:p>
            <a:r>
              <a:rPr lang="es-ES" sz="2000" dirty="0">
                <a:solidFill>
                  <a:srgbClr val="00B050"/>
                </a:solidFill>
              </a:rPr>
              <a:t>mejor los acontecimientos en mi mente. A veces entiendo el proceso, pero se </a:t>
            </a:r>
          </a:p>
          <a:p>
            <a:r>
              <a:rPr lang="es-ES" sz="2000" dirty="0">
                <a:solidFill>
                  <a:srgbClr val="00B050"/>
                </a:solidFill>
              </a:rPr>
              <a:t>me olvidan los años exactos. También me gustaría seguir profundizando más en </a:t>
            </a:r>
          </a:p>
          <a:p>
            <a:r>
              <a:rPr lang="es-ES" sz="2000" dirty="0">
                <a:solidFill>
                  <a:srgbClr val="00B050"/>
                </a:solidFill>
              </a:rPr>
              <a:t>cómo esos hechos históricos influyen en la realidad actual de Panamá, para no </a:t>
            </a:r>
          </a:p>
          <a:p>
            <a:r>
              <a:rPr lang="es-ES" sz="2000" dirty="0">
                <a:solidFill>
                  <a:srgbClr val="00B050"/>
                </a:solidFill>
              </a:rPr>
              <a:t>ver la historia solo como algo del pasado, sino como algo que sigue teniendo </a:t>
            </a:r>
          </a:p>
          <a:p>
            <a:r>
              <a:rPr lang="es-ES" sz="2000" dirty="0">
                <a:solidFill>
                  <a:srgbClr val="00B050"/>
                </a:solidFill>
              </a:rPr>
              <a:t>impacto hoy.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09E1CC-0ADF-D8EE-F25F-14462E25931A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Dylan Barahona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F3430-20DD-4DCE-42E4-CB6459E68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DE87FC-1BF7-1F5D-FBAD-9952D832555C}"/>
              </a:ext>
            </a:extLst>
          </p:cNvPr>
          <p:cNvSpPr txBox="1"/>
          <p:nvPr/>
        </p:nvSpPr>
        <p:spPr>
          <a:xfrm>
            <a:off x="1214697" y="1219033"/>
            <a:ext cx="717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Lo que falta por aprender</a:t>
            </a:r>
            <a:endParaRPr lang="es-P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D1817F-FE65-BCE6-4561-FCD3A1987EFC}"/>
              </a:ext>
            </a:extLst>
          </p:cNvPr>
          <p:cNvSpPr txBox="1"/>
          <p:nvPr/>
        </p:nvSpPr>
        <p:spPr>
          <a:xfrm>
            <a:off x="1214696" y="2355273"/>
            <a:ext cx="93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AE21F-8ED2-7869-876F-6920AE2B393E}"/>
              </a:ext>
            </a:extLst>
          </p:cNvPr>
          <p:cNvSpPr txBox="1"/>
          <p:nvPr/>
        </p:nvSpPr>
        <p:spPr>
          <a:xfrm>
            <a:off x="1955639" y="2355273"/>
            <a:ext cx="78744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Profundizar en la historia contemporánea de Panamá, especialmente en los acontecimientos del siglo XX y XXI.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Conocer más sobre personajes históricos menos mencionados pero igualmente importantes.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Desarrollar mayor capacidad crítica para comparar distintas interpretaciones históricas.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Mejorar mi participación oral en clase para enriquecer el aprendizaje colectivo.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CA8CB2-9733-CC1D-384E-4573634F9594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chemeClr val="bg2">
                    <a:lumMod val="50000"/>
                  </a:schemeClr>
                </a:solidFill>
              </a:rPr>
              <a:t>Alexandra Charles </a:t>
            </a:r>
          </a:p>
        </p:txBody>
      </p:sp>
    </p:spTree>
    <p:extLst>
      <p:ext uri="{BB962C8B-B14F-4D97-AF65-F5344CB8AC3E}">
        <p14:creationId xmlns:p14="http://schemas.microsoft.com/office/powerpoint/2010/main" val="193558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BA3A7-54AC-D662-21C8-643B15BE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1708B1-561C-F59E-74A7-063A30AA6260}"/>
              </a:ext>
            </a:extLst>
          </p:cNvPr>
          <p:cNvSpPr txBox="1"/>
          <p:nvPr/>
        </p:nvSpPr>
        <p:spPr>
          <a:xfrm>
            <a:off x="1214697" y="1219033"/>
            <a:ext cx="717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Lo que falta por aprender</a:t>
            </a:r>
            <a:endParaRPr lang="es-P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410416-9613-B701-85BD-4BFB6625BB37}"/>
              </a:ext>
            </a:extLst>
          </p:cNvPr>
          <p:cNvSpPr txBox="1"/>
          <p:nvPr/>
        </p:nvSpPr>
        <p:spPr>
          <a:xfrm>
            <a:off x="1214696" y="2355273"/>
            <a:ext cx="93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7E173C-D991-9422-5FF2-1EFCF983755C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Geovani Herrera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8F9F2-404C-95BF-96E5-408D7836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43" y="1926919"/>
            <a:ext cx="935736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4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DFAC7D-9151-42A8-893D-8F2DE587B1E6}"/>
              </a:ext>
            </a:extLst>
          </p:cNvPr>
          <p:cNvSpPr txBox="1"/>
          <p:nvPr/>
        </p:nvSpPr>
        <p:spPr>
          <a:xfrm>
            <a:off x="1017715" y="868123"/>
            <a:ext cx="346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1"/>
                </a:solidFill>
              </a:rPr>
              <a:t>Debilidades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endParaRPr lang="es-PA" sz="2800" dirty="0">
              <a:solidFill>
                <a:schemeClr val="accen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523E78-AA4C-482E-F9B6-836AB835B9DE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Felipe Santo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78D7B6-B16E-12BE-A862-8160FFF64773}"/>
              </a:ext>
            </a:extLst>
          </p:cNvPr>
          <p:cNvSpPr txBox="1"/>
          <p:nvPr/>
        </p:nvSpPr>
        <p:spPr>
          <a:xfrm>
            <a:off x="1644576" y="2016992"/>
            <a:ext cx="7874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Mejorar la gestión del tiempo al momento de realizar trabajos académicos.</a:t>
            </a:r>
          </a:p>
          <a:p>
            <a:r>
              <a:rPr lang="es-ES" sz="2000" b="1" dirty="0"/>
              <a:t>Profundizar más en la investigación de fuentes históricas confiables.</a:t>
            </a:r>
          </a:p>
          <a:p>
            <a:r>
              <a:rPr lang="es-ES" sz="2000" b="1" dirty="0"/>
              <a:t>Desarrollar mayor seguridad al hablar en público.</a:t>
            </a:r>
          </a:p>
          <a:p>
            <a:r>
              <a:rPr lang="es-ES" sz="2000" b="1" dirty="0"/>
              <a:t>Mejorar la organización de la información al momento de exponer.</a:t>
            </a:r>
          </a:p>
          <a:p>
            <a:r>
              <a:rPr lang="es-ES" sz="2000" b="1" dirty="0"/>
              <a:t>Practicar más la redacción académica y argumentación escrita.</a:t>
            </a:r>
          </a:p>
          <a:p>
            <a:endParaRPr lang="es-ES" sz="20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PA" b="1" dirty="0">
              <a:solidFill>
                <a:schemeClr val="accent1"/>
              </a:solidFill>
            </a:endParaRPr>
          </a:p>
          <a:p>
            <a:endParaRPr lang="es-PA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A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D55B7-F156-7C49-018E-93314F98E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C6BF14-B1B5-76E1-3C38-DC8ED7B2C9BE}"/>
              </a:ext>
            </a:extLst>
          </p:cNvPr>
          <p:cNvSpPr txBox="1"/>
          <p:nvPr/>
        </p:nvSpPr>
        <p:spPr>
          <a:xfrm>
            <a:off x="1017715" y="868123"/>
            <a:ext cx="346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1"/>
                </a:solidFill>
              </a:rPr>
              <a:t>Debilidades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endParaRPr lang="es-PA" sz="2800" dirty="0">
              <a:solidFill>
                <a:schemeClr val="accen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515BDFD-6486-9FDA-D7E6-DE784C79987D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Dylan Barahona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24EF3A-03DA-5D51-9DB1-34BA450010D8}"/>
              </a:ext>
            </a:extLst>
          </p:cNvPr>
          <p:cNvSpPr txBox="1"/>
          <p:nvPr/>
        </p:nvSpPr>
        <p:spPr>
          <a:xfrm>
            <a:off x="1644576" y="2119666"/>
            <a:ext cx="78744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Mis debilidades al estudiar historia siempre han sido en el aspecto de la </a:t>
            </a:r>
            <a:endParaRPr lang="es-ES" dirty="0">
              <a:solidFill>
                <a:schemeClr val="accent1"/>
              </a:solidFill>
            </a:endParaRPr>
          </a:p>
          <a:p>
            <a:r>
              <a:rPr lang="es-ES" b="1" dirty="0">
                <a:solidFill>
                  <a:schemeClr val="accent1"/>
                </a:solidFill>
              </a:rPr>
              <a:t>memorización, a veces puede tomarme varias lecturas en distintos momentos de </a:t>
            </a:r>
            <a:endParaRPr lang="es-ES" dirty="0">
              <a:solidFill>
                <a:schemeClr val="accent1"/>
              </a:solidFill>
            </a:endParaRPr>
          </a:p>
          <a:p>
            <a:r>
              <a:rPr lang="es-ES" b="1" dirty="0">
                <a:solidFill>
                  <a:schemeClr val="accent1"/>
                </a:solidFill>
              </a:rPr>
              <a:t>mi vida, para realmente interiorizar algunos conceptos o hechos claves para yo </a:t>
            </a:r>
            <a:endParaRPr lang="es-ES" dirty="0">
              <a:solidFill>
                <a:schemeClr val="accent1"/>
              </a:solidFill>
            </a:endParaRPr>
          </a:p>
          <a:p>
            <a:r>
              <a:rPr lang="es-ES" b="1" dirty="0">
                <a:solidFill>
                  <a:schemeClr val="accent1"/>
                </a:solidFill>
              </a:rPr>
              <a:t>tomarlo realmente como “aprendido” y aparte de eso, las fechas, siempre </a:t>
            </a:r>
            <a:endParaRPr lang="es-ES" dirty="0">
              <a:solidFill>
                <a:schemeClr val="accent1"/>
              </a:solidFill>
            </a:endParaRPr>
          </a:p>
          <a:p>
            <a:r>
              <a:rPr lang="es-ES" b="1" dirty="0">
                <a:solidFill>
                  <a:schemeClr val="accent1"/>
                </a:solidFill>
              </a:rPr>
              <a:t>termino </a:t>
            </a:r>
            <a:r>
              <a:rPr lang="es-ES" b="1" dirty="0" err="1">
                <a:solidFill>
                  <a:schemeClr val="accent1"/>
                </a:solidFill>
              </a:rPr>
              <a:t>olvidandolas</a:t>
            </a:r>
            <a:r>
              <a:rPr lang="es-ES" b="1" dirty="0">
                <a:solidFill>
                  <a:schemeClr val="accent1"/>
                </a:solidFill>
              </a:rPr>
              <a:t>.</a:t>
            </a:r>
          </a:p>
          <a:p>
            <a:endParaRPr lang="es-PA" b="1" dirty="0">
              <a:solidFill>
                <a:schemeClr val="accent1"/>
              </a:solidFill>
            </a:endParaRPr>
          </a:p>
          <a:p>
            <a:endParaRPr lang="es-PA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A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6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A186A-29E4-C7F5-E804-7E5CBDB9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04C434-BC64-9E79-C74B-376B81D25185}"/>
              </a:ext>
            </a:extLst>
          </p:cNvPr>
          <p:cNvSpPr txBox="1"/>
          <p:nvPr/>
        </p:nvSpPr>
        <p:spPr>
          <a:xfrm>
            <a:off x="1017715" y="868123"/>
            <a:ext cx="346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1"/>
                </a:solidFill>
              </a:rPr>
              <a:t>Debilidades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endParaRPr lang="es-PA" sz="2800" dirty="0">
              <a:solidFill>
                <a:schemeClr val="accen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637B7D-F468-4683-AECD-0AC09660DE01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chemeClr val="bg2">
                    <a:lumMod val="50000"/>
                  </a:schemeClr>
                </a:solidFill>
              </a:rPr>
              <a:t>Alexandra Charles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379FD3-4334-8ED5-DC8D-6792E1DA64C6}"/>
              </a:ext>
            </a:extLst>
          </p:cNvPr>
          <p:cNvSpPr txBox="1"/>
          <p:nvPr/>
        </p:nvSpPr>
        <p:spPr>
          <a:xfrm>
            <a:off x="2158783" y="2081013"/>
            <a:ext cx="7874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Debilidades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/>
                </a:solidFill>
              </a:rPr>
              <a:t>En algunos temas me costó memorizar fechas y procesos históricos con precisión.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/>
                </a:solidFill>
              </a:rPr>
              <a:t>A veces me limité a estudiar de manera superficial sin profundizar en las causas y consecuencias.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/>
                </a:solidFill>
              </a:rPr>
              <a:t>No siempre participé activamente en las discusiones en clase.</a:t>
            </a:r>
          </a:p>
          <a:p>
            <a:endParaRPr lang="es-PA" b="1" dirty="0">
              <a:solidFill>
                <a:schemeClr val="accent1"/>
              </a:solidFill>
            </a:endParaRPr>
          </a:p>
          <a:p>
            <a:endParaRPr lang="es-PA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A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0C04F-0BC0-5AA2-3D2E-B263F452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355627-1C17-EE74-02D8-1D0932B1EB5B}"/>
              </a:ext>
            </a:extLst>
          </p:cNvPr>
          <p:cNvSpPr txBox="1"/>
          <p:nvPr/>
        </p:nvSpPr>
        <p:spPr>
          <a:xfrm>
            <a:off x="1017715" y="868123"/>
            <a:ext cx="346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1"/>
                </a:solidFill>
              </a:rPr>
              <a:t>Debilidades</a:t>
            </a:r>
            <a:r>
              <a:rPr lang="es-ES" sz="2800" dirty="0">
                <a:solidFill>
                  <a:schemeClr val="accent1"/>
                </a:solidFill>
              </a:rPr>
              <a:t> </a:t>
            </a:r>
            <a:endParaRPr lang="es-PA" sz="2800" dirty="0">
              <a:solidFill>
                <a:schemeClr val="accent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BAF6B1-13BD-D845-0743-BCB8AB516058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Geovani Herrera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A26420-67F9-3E6C-4716-6FA70AB59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85" y="2541270"/>
            <a:ext cx="8572500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0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DFAC7D-9151-42A8-893D-8F2DE587B1E6}"/>
              </a:ext>
            </a:extLst>
          </p:cNvPr>
          <p:cNvSpPr txBox="1"/>
          <p:nvPr/>
        </p:nvSpPr>
        <p:spPr>
          <a:xfrm>
            <a:off x="7752025" y="766126"/>
            <a:ext cx="369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  <a:endParaRPr lang="es-P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4593FF-8146-64EA-87C0-248B20C7E59F}"/>
              </a:ext>
            </a:extLst>
          </p:cNvPr>
          <p:cNvSpPr txBox="1"/>
          <p:nvPr/>
        </p:nvSpPr>
        <p:spPr>
          <a:xfrm>
            <a:off x="1336963" y="1720840"/>
            <a:ext cx="951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D70FB6-4D44-73CC-ED40-49ACC4A072F9}"/>
              </a:ext>
            </a:extLst>
          </p:cNvPr>
          <p:cNvSpPr txBox="1"/>
          <p:nvPr/>
        </p:nvSpPr>
        <p:spPr>
          <a:xfrm>
            <a:off x="1644576" y="1770771"/>
            <a:ext cx="78744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Capacidad de análisis y comprensión de temas históricos y sociales.</a:t>
            </a:r>
          </a:p>
          <a:p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Trabajo en equipo para desarrollar investigaciones y presentaciones.</a:t>
            </a:r>
          </a:p>
          <a:p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Habilidad para organizar información y sintetizar ideas principales.</a:t>
            </a:r>
          </a:p>
          <a:p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Desarrollo de pensamiento crítico frente a procesos históricos.</a:t>
            </a:r>
          </a:p>
          <a:p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Uso de herramientas digitales para crear presentaciones y proyectos académicos.</a:t>
            </a:r>
          </a:p>
          <a:p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Capacidad para comunicar ideas de forma clara durante exposiciones.</a:t>
            </a:r>
            <a:endParaRPr lang="es-PA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A" b="1" dirty="0">
              <a:solidFill>
                <a:srgbClr val="008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B58EF5-1CA1-D47D-393A-969FAF1C49C5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Felipe Santo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A0B13-4154-55CD-C7B9-923D1DE44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D2A947-40B2-CB4F-447A-62918080077A}"/>
              </a:ext>
            </a:extLst>
          </p:cNvPr>
          <p:cNvSpPr txBox="1"/>
          <p:nvPr/>
        </p:nvSpPr>
        <p:spPr>
          <a:xfrm>
            <a:off x="7752025" y="766126"/>
            <a:ext cx="369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  <a:endParaRPr lang="es-P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7C68D3-0638-72C7-5F2D-BED3F80002D9}"/>
              </a:ext>
            </a:extLst>
          </p:cNvPr>
          <p:cNvSpPr txBox="1"/>
          <p:nvPr/>
        </p:nvSpPr>
        <p:spPr>
          <a:xfrm>
            <a:off x="1336963" y="1720840"/>
            <a:ext cx="951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69D928-B59E-01DE-57D1-5CA9357BC1E2}"/>
              </a:ext>
            </a:extLst>
          </p:cNvPr>
          <p:cNvSpPr txBox="1"/>
          <p:nvPr/>
        </p:nvSpPr>
        <p:spPr>
          <a:xfrm>
            <a:off x="1644576" y="1770771"/>
            <a:ext cx="7874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6"/>
                </a:solidFill>
              </a:rPr>
              <a:t>• Mis habilidades pueden ser que, no me cuesta tanto tener </a:t>
            </a:r>
          </a:p>
          <a:p>
            <a:r>
              <a:rPr lang="es-ES" sz="2000" dirty="0">
                <a:solidFill>
                  <a:schemeClr val="accent6"/>
                </a:solidFill>
              </a:rPr>
              <a:t>pensamiento crítico y un juicio sobre el hecho que puedo estar </a:t>
            </a:r>
          </a:p>
          <a:p>
            <a:r>
              <a:rPr lang="es-ES" sz="2000" dirty="0">
                <a:solidFill>
                  <a:schemeClr val="accent6"/>
                </a:solidFill>
              </a:rPr>
              <a:t>estudiando en el momento. </a:t>
            </a:r>
          </a:p>
          <a:p>
            <a:r>
              <a:rPr lang="es-ES" sz="2000" dirty="0">
                <a:solidFill>
                  <a:schemeClr val="accent6"/>
                </a:solidFill>
              </a:rPr>
              <a:t>• Si el tema es de mi interés, puedo llegar a hacer investigaciones </a:t>
            </a:r>
          </a:p>
          <a:p>
            <a:r>
              <a:rPr lang="es-ES" sz="2000" dirty="0">
                <a:solidFill>
                  <a:schemeClr val="accent6"/>
                </a:solidFill>
              </a:rPr>
              <a:t>profundas solo para intentar entender en su totalidad el hecho que </a:t>
            </a:r>
          </a:p>
          <a:p>
            <a:r>
              <a:rPr lang="es-ES" sz="2000" dirty="0">
                <a:solidFill>
                  <a:schemeClr val="accent6"/>
                </a:solidFill>
              </a:rPr>
              <a:t>estoy leyendo.</a:t>
            </a:r>
            <a:endParaRPr lang="es-PA" sz="2000" b="1" dirty="0"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D9981B-A58C-F622-1633-1B90DFC948C9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chemeClr val="bg2">
                    <a:lumMod val="50000"/>
                  </a:schemeClr>
                </a:solidFill>
              </a:rPr>
              <a:t>Dylan Barahona </a:t>
            </a:r>
          </a:p>
        </p:txBody>
      </p:sp>
    </p:spTree>
    <p:extLst>
      <p:ext uri="{BB962C8B-B14F-4D97-AF65-F5344CB8AC3E}">
        <p14:creationId xmlns:p14="http://schemas.microsoft.com/office/powerpoint/2010/main" val="406502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46492-376F-47A3-5806-6CC20E84B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496719-3C7B-6000-1D59-8979042995CB}"/>
              </a:ext>
            </a:extLst>
          </p:cNvPr>
          <p:cNvSpPr txBox="1"/>
          <p:nvPr/>
        </p:nvSpPr>
        <p:spPr>
          <a:xfrm>
            <a:off x="7752025" y="766126"/>
            <a:ext cx="369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  <a:endParaRPr lang="es-P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B4977-7A98-F31E-9376-246CB243DF83}"/>
              </a:ext>
            </a:extLst>
          </p:cNvPr>
          <p:cNvSpPr txBox="1"/>
          <p:nvPr/>
        </p:nvSpPr>
        <p:spPr>
          <a:xfrm>
            <a:off x="1336963" y="1720840"/>
            <a:ext cx="951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2E6B53-1836-9CE7-9F20-F798A7F35702}"/>
              </a:ext>
            </a:extLst>
          </p:cNvPr>
          <p:cNvSpPr txBox="1"/>
          <p:nvPr/>
        </p:nvSpPr>
        <p:spPr>
          <a:xfrm>
            <a:off x="2158782" y="1905506"/>
            <a:ext cx="787443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/>
                </a:solidFill>
              </a:rPr>
              <a:t>Habilidades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Buena capacidad de análisis para relacionar hechos históricos con la realidad actual de Panamá.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Interés genuino por comprender la identidad nacional y sus raíces.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Organización al momento de preparar resúmenes y apuntes.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6"/>
                </a:solidFill>
              </a:rPr>
              <a:t>Capacidad de trabajar en equipo cuando se realizaron actividades grupales.</a:t>
            </a:r>
          </a:p>
          <a:p>
            <a:endParaRPr lang="es-PA" b="1" dirty="0">
              <a:solidFill>
                <a:schemeClr val="accent1"/>
              </a:solidFill>
            </a:endParaRPr>
          </a:p>
          <a:p>
            <a:endParaRPr lang="es-PA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PA" b="1" dirty="0">
              <a:solidFill>
                <a:srgbClr val="008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E4FCF7-E60E-1751-2138-C591EE5F9EE0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chemeClr val="bg2">
                    <a:lumMod val="50000"/>
                  </a:schemeClr>
                </a:solidFill>
              </a:rPr>
              <a:t>Alexandra Charles </a:t>
            </a:r>
          </a:p>
        </p:txBody>
      </p:sp>
    </p:spTree>
    <p:extLst>
      <p:ext uri="{BB962C8B-B14F-4D97-AF65-F5344CB8AC3E}">
        <p14:creationId xmlns:p14="http://schemas.microsoft.com/office/powerpoint/2010/main" val="60750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FCE5D-E9BC-C9C7-A890-0E82CAB90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7EFF8-3851-F7F1-3DC7-5A8F7EF9D7F3}"/>
              </a:ext>
            </a:extLst>
          </p:cNvPr>
          <p:cNvSpPr txBox="1"/>
          <p:nvPr/>
        </p:nvSpPr>
        <p:spPr>
          <a:xfrm>
            <a:off x="7752025" y="766126"/>
            <a:ext cx="369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Habilidades</a:t>
            </a:r>
            <a:endParaRPr lang="es-P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41F336-76AA-5725-E5BC-136050B74BB3}"/>
              </a:ext>
            </a:extLst>
          </p:cNvPr>
          <p:cNvSpPr txBox="1"/>
          <p:nvPr/>
        </p:nvSpPr>
        <p:spPr>
          <a:xfrm>
            <a:off x="1336963" y="2053291"/>
            <a:ext cx="951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35AEE3-6DE9-F580-6843-612C921ED56A}"/>
              </a:ext>
            </a:extLst>
          </p:cNvPr>
          <p:cNvSpPr txBox="1"/>
          <p:nvPr/>
        </p:nvSpPr>
        <p:spPr>
          <a:xfrm>
            <a:off x="162180" y="5987310"/>
            <a:ext cx="54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</a:rPr>
              <a:t>Geovani Herrera</a:t>
            </a:r>
            <a:endParaRPr lang="es-P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9807F2-A355-E506-01E4-EE66D46F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1896296"/>
            <a:ext cx="9525000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4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6CDC27D6223047BAFCF9033A1D11BB" ma:contentTypeVersion="3" ma:contentTypeDescription="Crear nuevo documento." ma:contentTypeScope="" ma:versionID="3eac99dd4a5e946bb94e4d7514208c34">
  <xsd:schema xmlns:xsd="http://www.w3.org/2001/XMLSchema" xmlns:xs="http://www.w3.org/2001/XMLSchema" xmlns:p="http://schemas.microsoft.com/office/2006/metadata/properties" xmlns:ns2="572b5bed-4a77-4d90-8700-43358740da3d" targetNamespace="http://schemas.microsoft.com/office/2006/metadata/properties" ma:root="true" ma:fieldsID="c36231f4ac83ac45182957e888f7114d" ns2:_="">
    <xsd:import namespace="572b5bed-4a77-4d90-8700-43358740d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b5bed-4a77-4d90-8700-43358740d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53077-037B-4DEA-990C-D56620E7C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b5bed-4a77-4d90-8700-43358740d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73984A-050F-49B2-8A11-BB6EA5C71F24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6F3BE9-0171-4432-A3AF-40F17BA198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1304</TotalTime>
  <Words>813</Words>
  <Application>Microsoft Office PowerPoint</Application>
  <PresentationFormat>Panorámica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Ilustración de naturaleza 16x9</vt:lpstr>
      <vt:lpstr>Debilidades, Habilidades, lo Aprendido ¡y lo que falta por aprender!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y Debilidades</dc:title>
  <dc:creator>EVELYN GONZALEZ</dc:creator>
  <cp:lastModifiedBy>FELIPE SANTO</cp:lastModifiedBy>
  <cp:revision>46</cp:revision>
  <dcterms:created xsi:type="dcterms:W3CDTF">2020-12-02T09:14:20Z</dcterms:created>
  <dcterms:modified xsi:type="dcterms:W3CDTF">2026-03-06T20:15:23Z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0x010100266CDC27D6223047BAFCF9033A1D11BB</vt:lpwstr>
  </property>
</Properties>
</file>